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263"/>
    <a:srgbClr val="000000"/>
    <a:srgbClr val="BB3B3B"/>
    <a:srgbClr val="FFFFFF"/>
    <a:srgbClr val="09101D"/>
    <a:srgbClr val="3D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6" d="100"/>
          <a:sy n="26" d="100"/>
        </p:scale>
        <p:origin x="2837" y="1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A107-EC1C-1BEB-864F-E40869FA2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AA2D8-0C32-49C5-272C-62F118A81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ACC56-D39D-09EA-538D-E0AF916E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23D4B-606A-AE37-4A32-1C876E8F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6902F-6553-A3D1-31BD-42B31CD9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12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525C-3B71-5608-A42A-C6BA9BB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428A4-82D2-EF64-2ADA-D0DF37A34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96B20-214E-31DA-AD18-A3B65499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AC637-14F6-0AB7-BE0A-05D7423B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6501-038D-B55E-BF71-2CA7A98E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11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55F91-7CEB-6EB8-A999-02E4D666A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41ABE-5A00-E195-B307-E2CA84E42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B823-58B4-AC2D-4293-2C28E549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9C0F-14B7-19D1-5087-1AF60433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B0D2-2DCD-CB1F-E770-0ACA8ECC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73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5862-8513-2ABB-4961-8F5E382F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53D3-645F-976C-ED90-F3F545246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2D3FC-F2F8-F727-F39E-56160CE4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2102D-732F-3D54-2A83-E9CBCB14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FC13-6DF1-A82C-787E-95F83E2A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64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3B3F-C096-C11F-73B3-3ED5470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5D9B-0C36-2D5B-E1BA-EC4F9F582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55F5-DCB0-85EC-FB94-76AB6DDD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DADD7-CCC5-A887-DB31-081F75E4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071BA-4683-AB70-4F88-D88BF0E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06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4E4F-5636-3443-0EFE-6AFBA375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37BE-B7C2-5F5B-E861-8342624FC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AED97-D643-8763-ADFA-6D67AEC26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82A67-F400-B1FC-B52A-4D6329520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2BC5D-E210-8CD1-2E05-F6EC5F7EC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466EF-9D01-ED92-FE09-259AC6F7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66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5840-C7B9-C91C-0678-270AF00D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FECAA-B68E-8E53-8A36-E98092C5B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5D7B8-02AC-746B-27D3-7E7D84C20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30972-398C-84C6-1452-BBE4BA738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870F6-0779-7E7B-912D-CF41FDBE2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1A11D-A264-83E5-F35A-ABC8F503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805D46-9DB1-A7C4-D420-F1909676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75C65-20D7-775D-B52E-B71C9321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273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2E98-D078-F6F7-A9AC-AD38F31E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0FE39-9942-C1D8-48FF-DA6E66E09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5B778-C3CE-726C-D4D6-F326ABC3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33880-C98E-20FC-91E0-C11E319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72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2EA80-10D7-175C-CC03-C4F6FE3E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61E65-BB4A-7C8F-7712-D3DEBCC2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DC6EB-A52A-795A-A78F-22C1220F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6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7009-8761-B65B-A73A-B077F37C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5102-28A9-1331-43FA-5F75C3BE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FC8E8-361D-92E0-20D3-A98B89C4B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1DFBC-FAB0-FB9F-F908-B0D2D803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1EF77-6D36-C4F9-1BAD-9045B0B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B8058-8198-24EC-56CC-B82BDABF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46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3F78-FC8B-DE97-4802-A634FC55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65316-6EFC-31EE-1374-E0CB88F89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7699-1DC6-33A6-918D-FA356B640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9F8E9-0E6D-9F65-6097-56974DF7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9DB2D-1B6E-714C-C220-617BDAC6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7DE3E-A897-7C15-0818-39D81009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548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20F17-C5EF-E240-997D-C386119E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28745-5193-739E-15E6-E3FA6FB27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B21B5-B7A8-3164-7749-6C4CC71DF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5BEC1-95AD-37FC-F595-BDE169D57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52995-C85A-7698-1F83-3E18DFE3C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38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7673340" y="7837258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9331079" y="3990542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</p:spTree>
    <p:extLst>
      <p:ext uri="{BB962C8B-B14F-4D97-AF65-F5344CB8AC3E}">
        <p14:creationId xmlns:p14="http://schemas.microsoft.com/office/powerpoint/2010/main" val="386864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BAE9AF-09EA-B864-8EFC-BBC779D3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992" y="-351415"/>
            <a:ext cx="6983060" cy="3809502"/>
          </a:xfrm>
          <a:prstGeom prst="rect">
            <a:avLst/>
          </a:prstGeom>
        </p:spPr>
      </p:pic>
      <p:pic>
        <p:nvPicPr>
          <p:cNvPr id="12" name="Picture 11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4BD8AB7-1B17-FF9E-3DA2-19146C38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02" y="3206974"/>
            <a:ext cx="7118546" cy="3809503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638FB5-DD28-4524-CA59-21A9C3F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07" y="-351415"/>
            <a:ext cx="6011120" cy="3761858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0CFFD-748C-E130-BA32-558F62BD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30" y="3169054"/>
            <a:ext cx="5963083" cy="419827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5311169" y="-2846084"/>
            <a:ext cx="1569662" cy="8236971"/>
          </a:xfrm>
          <a:prstGeom prst="roundRect">
            <a:avLst/>
          </a:prstGeom>
          <a:solidFill>
            <a:srgbClr val="3D0B0B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6432330" y="18393785"/>
            <a:ext cx="12755880" cy="755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340876" y="901644"/>
            <a:ext cx="82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Comparison Across Game Engines</a:t>
            </a:r>
            <a:endParaRPr lang="en-CA" sz="40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1225695" y="10842173"/>
            <a:ext cx="72067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Recast Navigation is a pathfinding library developed by </a:t>
            </a:r>
            <a:r>
              <a:rPr lang="en-US" sz="2800" b="0" i="0" dirty="0" err="1">
                <a:effectLst/>
                <a:latin typeface="Söhne"/>
              </a:rPr>
              <a:t>Mikko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b="0" i="0" dirty="0" err="1">
                <a:effectLst/>
                <a:latin typeface="Söhne"/>
              </a:rPr>
              <a:t>Mononen</a:t>
            </a:r>
            <a:endParaRPr lang="en-US" sz="2800" b="0" i="0" dirty="0">
              <a:effectLst/>
              <a:latin typeface="Söhne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It works by generating a navigation mesh similar to Unity's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but with more advanced features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Agents can then navigate the mesh using A* or other algorithms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Advantages: more flexible and powerful than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can handle dynamic obstacles and complex terrains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Disadvantages: can be more complex to set up and use, may require more memory and processing power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10447511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-43764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28763263" y="1042774"/>
            <a:ext cx="3128677" cy="6158755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9FD346-EBB4-52C2-73D9-17EB9F1A6EB0}"/>
              </a:ext>
            </a:extLst>
          </p:cNvPr>
          <p:cNvSpPr/>
          <p:nvPr/>
        </p:nvSpPr>
        <p:spPr>
          <a:xfrm>
            <a:off x="846927" y="8337544"/>
            <a:ext cx="11607800" cy="4198270"/>
          </a:xfrm>
          <a:prstGeom prst="roundRect">
            <a:avLst/>
          </a:prstGeom>
          <a:solidFill>
            <a:srgbClr val="09101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CA" sz="2800" dirty="0"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F1961-CFA6-4C43-BFB1-92A10A5FC8BD}"/>
              </a:ext>
            </a:extLst>
          </p:cNvPr>
          <p:cNvSpPr txBox="1"/>
          <p:nvPr/>
        </p:nvSpPr>
        <p:spPr>
          <a:xfrm>
            <a:off x="846331" y="8570403"/>
            <a:ext cx="11188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Different game engines use different pathfinding methods, depending on their strengths and limitations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Unreal Engine uses its own pathfinding system called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, similar to Unity's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CryEngine uses a navigation system called Flow Graph, which allows designers to create custom pathfinding logic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Frostbite Engine uses a system called Navigation Mesh, which is similar to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but with additional features for multiplayer and procedural generation</a:t>
            </a:r>
          </a:p>
        </p:txBody>
      </p:sp>
    </p:spTree>
    <p:extLst>
      <p:ext uri="{BB962C8B-B14F-4D97-AF65-F5344CB8AC3E}">
        <p14:creationId xmlns:p14="http://schemas.microsoft.com/office/powerpoint/2010/main" val="214508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BAE9AF-09EA-B864-8EFC-BBC779D3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992" y="-351415"/>
            <a:ext cx="6983060" cy="3809502"/>
          </a:xfrm>
          <a:prstGeom prst="rect">
            <a:avLst/>
          </a:prstGeom>
        </p:spPr>
      </p:pic>
      <p:pic>
        <p:nvPicPr>
          <p:cNvPr id="12" name="Picture 11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4BD8AB7-1B17-FF9E-3DA2-19146C38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08" y="3425137"/>
            <a:ext cx="7118546" cy="3809503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638FB5-DD28-4524-CA59-21A9C3F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07" y="-351415"/>
            <a:ext cx="6011120" cy="3761858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0CFFD-748C-E130-BA32-558F62BD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3269231"/>
            <a:ext cx="5963083" cy="419827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5311169" y="-2846084"/>
            <a:ext cx="1569662" cy="8236971"/>
          </a:xfrm>
          <a:prstGeom prst="roundRect">
            <a:avLst/>
          </a:prstGeom>
          <a:solidFill>
            <a:srgbClr val="3D0B0B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6432330" y="18393785"/>
            <a:ext cx="12755880" cy="755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340876" y="901644"/>
            <a:ext cx="82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Comparison Across Game Engines</a:t>
            </a:r>
            <a:endParaRPr lang="en-CA" sz="40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1225695" y="10842173"/>
            <a:ext cx="72067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Recast Navigation is a pathfinding library developed by </a:t>
            </a:r>
            <a:r>
              <a:rPr lang="en-US" sz="2800" b="0" i="0" dirty="0" err="1">
                <a:effectLst/>
                <a:latin typeface="Söhne"/>
              </a:rPr>
              <a:t>Mikko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b="0" i="0" dirty="0" err="1">
                <a:effectLst/>
                <a:latin typeface="Söhne"/>
              </a:rPr>
              <a:t>Mononen</a:t>
            </a:r>
            <a:endParaRPr lang="en-US" sz="2800" b="0" i="0" dirty="0">
              <a:effectLst/>
              <a:latin typeface="Söhne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It works by generating a navigation mesh similar to Unity's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but with more advanced features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Agents can then navigate the mesh using A* or other algorithms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Advantages: more flexible and powerful than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can handle dynamic obstacles and complex terrains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Disadvantages: can be more complex to set up and use, may require more memory and processing power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10447511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9FD346-EBB4-52C2-73D9-17EB9F1A6EB0}"/>
              </a:ext>
            </a:extLst>
          </p:cNvPr>
          <p:cNvSpPr/>
          <p:nvPr/>
        </p:nvSpPr>
        <p:spPr>
          <a:xfrm>
            <a:off x="-1244600" y="-956104"/>
            <a:ext cx="14292580" cy="9084104"/>
          </a:xfrm>
          <a:prstGeom prst="roundRect">
            <a:avLst/>
          </a:prstGeom>
          <a:solidFill>
            <a:srgbClr val="09101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CA" sz="2800" dirty="0"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-43764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28763263" y="1042774"/>
            <a:ext cx="3128677" cy="6158755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F1961-CFA6-4C43-BFB1-92A10A5FC8BD}"/>
              </a:ext>
            </a:extLst>
          </p:cNvPr>
          <p:cNvSpPr txBox="1"/>
          <p:nvPr/>
        </p:nvSpPr>
        <p:spPr>
          <a:xfrm>
            <a:off x="501650" y="2554721"/>
            <a:ext cx="11188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Different game engines use different pathfinding methods, depending on their strengths and limitations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Unreal Engine uses its own pathfinding system called </a:t>
            </a:r>
            <a:r>
              <a:rPr lang="en-US" sz="2800" b="1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, similar to Unity's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CryEngine uses a navigation system called Flow Graph, which allows designers to create custom pathfinding logic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Frostbite Engine uses a system called Navigation Mesh, which is similar to </a:t>
            </a:r>
            <a:r>
              <a:rPr lang="en-US" sz="2800" b="1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but with additional features for multiplayer and procedural generation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F3B3D7F-A642-51A1-26A4-38B063707AC6}"/>
              </a:ext>
            </a:extLst>
          </p:cNvPr>
          <p:cNvSpPr/>
          <p:nvPr/>
        </p:nvSpPr>
        <p:spPr>
          <a:xfrm>
            <a:off x="15954051" y="-753287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F70D05D-61C5-0567-0121-8B6AFC032765}"/>
              </a:ext>
            </a:extLst>
          </p:cNvPr>
          <p:cNvSpPr/>
          <p:nvPr/>
        </p:nvSpPr>
        <p:spPr>
          <a:xfrm>
            <a:off x="13880322" y="-761834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71D4DC1-B43A-3B6F-B688-F5902AF60480}"/>
              </a:ext>
            </a:extLst>
          </p:cNvPr>
          <p:cNvSpPr/>
          <p:nvPr/>
        </p:nvSpPr>
        <p:spPr>
          <a:xfrm>
            <a:off x="13865955" y="5283827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9F632269-2C34-B073-B0BF-1CFB979EBDB7}"/>
              </a:ext>
            </a:extLst>
          </p:cNvPr>
          <p:cNvSpPr/>
          <p:nvPr/>
        </p:nvSpPr>
        <p:spPr>
          <a:xfrm>
            <a:off x="15939684" y="5292374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C2ECB073-A97F-C00B-DBC4-19E8E520D744}"/>
              </a:ext>
            </a:extLst>
          </p:cNvPr>
          <p:cNvSpPr/>
          <p:nvPr/>
        </p:nvSpPr>
        <p:spPr>
          <a:xfrm>
            <a:off x="18013413" y="5300921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CE510875-70A5-697B-CCE8-CB5570BE36C4}"/>
              </a:ext>
            </a:extLst>
          </p:cNvPr>
          <p:cNvSpPr/>
          <p:nvPr/>
        </p:nvSpPr>
        <p:spPr>
          <a:xfrm>
            <a:off x="20072775" y="5309468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DD462A7-9DEE-D3BA-00E8-941AAE57A4AE}"/>
              </a:ext>
            </a:extLst>
          </p:cNvPr>
          <p:cNvSpPr/>
          <p:nvPr/>
        </p:nvSpPr>
        <p:spPr>
          <a:xfrm>
            <a:off x="22146504" y="5318015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FC60F6F-653E-14F4-E299-A768D4B27EC4}"/>
              </a:ext>
            </a:extLst>
          </p:cNvPr>
          <p:cNvSpPr/>
          <p:nvPr/>
        </p:nvSpPr>
        <p:spPr>
          <a:xfrm>
            <a:off x="24220233" y="5326562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3747D54-759A-B46B-1EB2-19B311997D24}"/>
              </a:ext>
            </a:extLst>
          </p:cNvPr>
          <p:cNvSpPr/>
          <p:nvPr/>
        </p:nvSpPr>
        <p:spPr>
          <a:xfrm>
            <a:off x="-14800001" y="2121173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404E605-C145-34D4-4D33-4E697F1BDCF7}"/>
              </a:ext>
            </a:extLst>
          </p:cNvPr>
          <p:cNvSpPr/>
          <p:nvPr/>
        </p:nvSpPr>
        <p:spPr>
          <a:xfrm>
            <a:off x="-12726272" y="2129720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9231156F-CC9C-3FD0-3004-754638D4FB26}"/>
              </a:ext>
            </a:extLst>
          </p:cNvPr>
          <p:cNvSpPr/>
          <p:nvPr/>
        </p:nvSpPr>
        <p:spPr>
          <a:xfrm>
            <a:off x="-10652543" y="2138267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49BB4E0-5663-1F10-B0C1-05CC004CEA71}"/>
              </a:ext>
            </a:extLst>
          </p:cNvPr>
          <p:cNvSpPr/>
          <p:nvPr/>
        </p:nvSpPr>
        <p:spPr>
          <a:xfrm>
            <a:off x="-8578814" y="2146814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8ADA25E-15F2-CEAF-BF58-6D898178B5EA}"/>
              </a:ext>
            </a:extLst>
          </p:cNvPr>
          <p:cNvSpPr/>
          <p:nvPr/>
        </p:nvSpPr>
        <p:spPr>
          <a:xfrm>
            <a:off x="-6505085" y="2155361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B3048B1A-2B9A-EE50-9C13-B9B8855F790C}"/>
              </a:ext>
            </a:extLst>
          </p:cNvPr>
          <p:cNvSpPr/>
          <p:nvPr/>
        </p:nvSpPr>
        <p:spPr>
          <a:xfrm>
            <a:off x="-4431356" y="2163908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E94306F5-ECB2-69F3-5656-4EE5CEB9A9DD}"/>
              </a:ext>
            </a:extLst>
          </p:cNvPr>
          <p:cNvSpPr/>
          <p:nvPr/>
        </p:nvSpPr>
        <p:spPr>
          <a:xfrm>
            <a:off x="18027780" y="-744740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64B424D-3D36-4E3E-F460-B4B9A445DB5F}"/>
              </a:ext>
            </a:extLst>
          </p:cNvPr>
          <p:cNvSpPr/>
          <p:nvPr/>
        </p:nvSpPr>
        <p:spPr>
          <a:xfrm>
            <a:off x="20101509" y="-736193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C205BBF2-596B-5044-965F-CB34C08CE7A6}"/>
              </a:ext>
            </a:extLst>
          </p:cNvPr>
          <p:cNvSpPr/>
          <p:nvPr/>
        </p:nvSpPr>
        <p:spPr>
          <a:xfrm>
            <a:off x="22175238" y="-727646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182ABE47-2776-1B52-E908-CC4077D7A491}"/>
              </a:ext>
            </a:extLst>
          </p:cNvPr>
          <p:cNvSpPr/>
          <p:nvPr/>
        </p:nvSpPr>
        <p:spPr>
          <a:xfrm>
            <a:off x="24248967" y="-719099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452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35">
            <a:extLst>
              <a:ext uri="{FF2B5EF4-FFF2-40B4-BE49-F238E27FC236}">
                <a16:creationId xmlns:a16="http://schemas.microsoft.com/office/drawing/2014/main" id="{534AD4E3-7677-3154-0E2D-89949C7D7CF9}"/>
              </a:ext>
            </a:extLst>
          </p:cNvPr>
          <p:cNvSpPr/>
          <p:nvPr/>
        </p:nvSpPr>
        <p:spPr>
          <a:xfrm>
            <a:off x="2088096" y="-1971300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AF41CB83-960E-513C-2B7D-1CBDAC4E1D44}"/>
              </a:ext>
            </a:extLst>
          </p:cNvPr>
          <p:cNvSpPr/>
          <p:nvPr/>
        </p:nvSpPr>
        <p:spPr>
          <a:xfrm>
            <a:off x="14367" y="-1979847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6377F87-6B9F-5251-61FD-0C076F3A7F05}"/>
              </a:ext>
            </a:extLst>
          </p:cNvPr>
          <p:cNvSpPr/>
          <p:nvPr/>
        </p:nvSpPr>
        <p:spPr>
          <a:xfrm>
            <a:off x="0" y="4065814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7D5CCD0-E218-305D-ACF5-6DAECB9C9C46}"/>
              </a:ext>
            </a:extLst>
          </p:cNvPr>
          <p:cNvSpPr/>
          <p:nvPr/>
        </p:nvSpPr>
        <p:spPr>
          <a:xfrm>
            <a:off x="2073729" y="4074361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8C3C652-AA55-8EFE-2757-AC1098419496}"/>
              </a:ext>
            </a:extLst>
          </p:cNvPr>
          <p:cNvSpPr/>
          <p:nvPr/>
        </p:nvSpPr>
        <p:spPr>
          <a:xfrm>
            <a:off x="4147458" y="4082908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91E8A14-0CA0-8B24-B18D-81D0EDA7E413}"/>
              </a:ext>
            </a:extLst>
          </p:cNvPr>
          <p:cNvSpPr/>
          <p:nvPr/>
        </p:nvSpPr>
        <p:spPr>
          <a:xfrm>
            <a:off x="6206820" y="4091455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E86167E-ABBF-5E12-4A7A-CF12FA5B4D22}"/>
              </a:ext>
            </a:extLst>
          </p:cNvPr>
          <p:cNvSpPr/>
          <p:nvPr/>
        </p:nvSpPr>
        <p:spPr>
          <a:xfrm>
            <a:off x="8280549" y="4100002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D22C428-176D-6FA8-156A-385333BEEC4D}"/>
              </a:ext>
            </a:extLst>
          </p:cNvPr>
          <p:cNvSpPr/>
          <p:nvPr/>
        </p:nvSpPr>
        <p:spPr>
          <a:xfrm>
            <a:off x="10354278" y="4108549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6A220E2F-5EDE-9B9B-2B86-F58C98C83F2D}"/>
              </a:ext>
            </a:extLst>
          </p:cNvPr>
          <p:cNvSpPr/>
          <p:nvPr/>
        </p:nvSpPr>
        <p:spPr>
          <a:xfrm>
            <a:off x="-14367" y="1031853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76FB080-EB2E-67F3-2A91-B00BF51BD0B8}"/>
              </a:ext>
            </a:extLst>
          </p:cNvPr>
          <p:cNvSpPr/>
          <p:nvPr/>
        </p:nvSpPr>
        <p:spPr>
          <a:xfrm>
            <a:off x="2059362" y="1040400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B9CEB1C1-5290-F974-D546-E6D1264834DA}"/>
              </a:ext>
            </a:extLst>
          </p:cNvPr>
          <p:cNvSpPr/>
          <p:nvPr/>
        </p:nvSpPr>
        <p:spPr>
          <a:xfrm>
            <a:off x="4133091" y="1048947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DA52B1C1-DFDD-31E7-2F7A-72B5E5838E8C}"/>
              </a:ext>
            </a:extLst>
          </p:cNvPr>
          <p:cNvSpPr/>
          <p:nvPr/>
        </p:nvSpPr>
        <p:spPr>
          <a:xfrm>
            <a:off x="6206820" y="1057494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F4A745AA-1695-BA23-5D1E-9341835EA845}"/>
              </a:ext>
            </a:extLst>
          </p:cNvPr>
          <p:cNvSpPr/>
          <p:nvPr/>
        </p:nvSpPr>
        <p:spPr>
          <a:xfrm>
            <a:off x="8280549" y="1066041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14E03BC-E740-73D4-AA4A-694881406AA2}"/>
              </a:ext>
            </a:extLst>
          </p:cNvPr>
          <p:cNvSpPr/>
          <p:nvPr/>
        </p:nvSpPr>
        <p:spPr>
          <a:xfrm>
            <a:off x="10354278" y="1074588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C8B700C8-7559-64D8-BD04-10F5594F5552}"/>
              </a:ext>
            </a:extLst>
          </p:cNvPr>
          <p:cNvSpPr/>
          <p:nvPr/>
        </p:nvSpPr>
        <p:spPr>
          <a:xfrm>
            <a:off x="4161825" y="-1962753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5A2D0887-155F-9954-309F-71E7BE2D5F8F}"/>
              </a:ext>
            </a:extLst>
          </p:cNvPr>
          <p:cNvSpPr/>
          <p:nvPr/>
        </p:nvSpPr>
        <p:spPr>
          <a:xfrm>
            <a:off x="6235554" y="-1954206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077AC78C-BC47-2104-CA1B-E09055952EF6}"/>
              </a:ext>
            </a:extLst>
          </p:cNvPr>
          <p:cNvSpPr/>
          <p:nvPr/>
        </p:nvSpPr>
        <p:spPr>
          <a:xfrm>
            <a:off x="8309283" y="-1945659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39998979-5F4D-644B-003F-C53722DE48CF}"/>
              </a:ext>
            </a:extLst>
          </p:cNvPr>
          <p:cNvSpPr/>
          <p:nvPr/>
        </p:nvSpPr>
        <p:spPr>
          <a:xfrm>
            <a:off x="10383012" y="-1937112"/>
            <a:ext cx="2073729" cy="2778325"/>
          </a:xfrm>
          <a:prstGeom prst="parallelogram">
            <a:avLst/>
          </a:prstGeom>
          <a:solidFill>
            <a:srgbClr val="11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CFFDBF0-94EE-7898-6073-D5B79CFBA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81" y="2654904"/>
            <a:ext cx="4911419" cy="27783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4392866" y="4570663"/>
            <a:ext cx="4216398" cy="11381869"/>
          </a:xfrm>
          <a:prstGeom prst="roundRect">
            <a:avLst/>
          </a:prstGeom>
          <a:solidFill>
            <a:schemeClr val="tx1">
              <a:lumMod val="95000"/>
              <a:lumOff val="5000"/>
              <a:alpha val="6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8336-0ABA-36D9-406C-170851D25807}"/>
              </a:ext>
            </a:extLst>
          </p:cNvPr>
          <p:cNvSpPr txBox="1"/>
          <p:nvPr/>
        </p:nvSpPr>
        <p:spPr>
          <a:xfrm>
            <a:off x="1029664" y="8330299"/>
            <a:ext cx="1094280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"The Last of Us" series by Naughty Dog uses a combination of A* pathfinding and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for its enemy AI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500" b="0" i="0" dirty="0">
              <a:solidFill>
                <a:srgbClr val="D1D5DB"/>
              </a:solidFill>
              <a:effectLst/>
              <a:latin typeface="Garamond" panose="02020404030301010803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Enemies use A* to navigate the environment and find the player, while the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is used for player movement and cover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4986C-30F0-764B-6C7B-455DA388807B}"/>
              </a:ext>
            </a:extLst>
          </p:cNvPr>
          <p:cNvSpPr/>
          <p:nvPr/>
        </p:nvSpPr>
        <p:spPr>
          <a:xfrm>
            <a:off x="1150952" y="2654904"/>
            <a:ext cx="4945048" cy="2778325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Garamond" panose="02020404030301010803" pitchFamily="18" charset="0"/>
              </a:rPr>
              <a:t>The Last of Us</a:t>
            </a:r>
          </a:p>
        </p:txBody>
      </p:sp>
      <p:pic>
        <p:nvPicPr>
          <p:cNvPr id="8" name="Picture 7" descr="A picture containing outdoor, weapon">
            <a:extLst>
              <a:ext uri="{FF2B5EF4-FFF2-40B4-BE49-F238E27FC236}">
                <a16:creationId xmlns:a16="http://schemas.microsoft.com/office/drawing/2014/main" id="{D978F8FC-9527-9C8C-2BC1-F88BDD626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65" y="2654904"/>
            <a:ext cx="5175999" cy="2778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C40B93-1AB7-E22D-E5C5-3BA7D89454E3}"/>
              </a:ext>
            </a:extLst>
          </p:cNvPr>
          <p:cNvSpPr/>
          <p:nvPr/>
        </p:nvSpPr>
        <p:spPr>
          <a:xfrm>
            <a:off x="6501065" y="2654904"/>
            <a:ext cx="5175998" cy="2778325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Garamond" panose="02020404030301010803" pitchFamily="18" charset="0"/>
              </a:rPr>
              <a:t>Project IGI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F2095C-1837-CE46-A7BC-1232445E8F3A}"/>
              </a:ext>
            </a:extLst>
          </p:cNvPr>
          <p:cNvSpPr txBox="1"/>
          <p:nvPr/>
        </p:nvSpPr>
        <p:spPr>
          <a:xfrm>
            <a:off x="1346904" y="1009567"/>
            <a:ext cx="97485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0" b="1" i="0" u="sng" dirty="0">
                <a:solidFill>
                  <a:schemeClr val="accent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Favorite Video Games</a:t>
            </a:r>
            <a:endParaRPr lang="en-CA" sz="6600" b="1" u="sng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57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weapon">
            <a:extLst>
              <a:ext uri="{FF2B5EF4-FFF2-40B4-BE49-F238E27FC236}">
                <a16:creationId xmlns:a16="http://schemas.microsoft.com/office/drawing/2014/main" id="{204480C4-901A-1932-F36D-A2E600A7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50" y="2590531"/>
            <a:ext cx="5175999" cy="2778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508842-0F4F-FB00-B1E4-FF588C51F852}"/>
              </a:ext>
            </a:extLst>
          </p:cNvPr>
          <p:cNvSpPr/>
          <p:nvPr/>
        </p:nvSpPr>
        <p:spPr>
          <a:xfrm>
            <a:off x="5754550" y="2590531"/>
            <a:ext cx="5175998" cy="2807403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b="1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  <a:latin typeface="Garamond" panose="02020404030301010803" pitchFamily="18" charset="0"/>
              </a:rPr>
              <a:t>Project IGI</a:t>
            </a:r>
          </a:p>
        </p:txBody>
      </p:sp>
      <p:pic>
        <p:nvPicPr>
          <p:cNvPr id="3" name="Picture 2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CFFDBF0-94EE-7898-6073-D5B79CFB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9685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4136388" y="-1559222"/>
            <a:ext cx="3919932" cy="11363565"/>
          </a:xfrm>
          <a:prstGeom prst="roundRect">
            <a:avLst/>
          </a:prstGeom>
          <a:solidFill>
            <a:schemeClr val="tx1">
              <a:lumMod val="95000"/>
              <a:lumOff val="5000"/>
              <a:alpha val="6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022481" y="296467"/>
            <a:ext cx="81470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i="0" dirty="0">
                <a:solidFill>
                  <a:schemeClr val="accent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The Last of Us</a:t>
            </a:r>
            <a:endParaRPr lang="en-CA" sz="8000" b="1" u="sng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8336-0ABA-36D9-406C-170851D25807}"/>
              </a:ext>
            </a:extLst>
          </p:cNvPr>
          <p:cNvSpPr txBox="1"/>
          <p:nvPr/>
        </p:nvSpPr>
        <p:spPr>
          <a:xfrm>
            <a:off x="633398" y="2314617"/>
            <a:ext cx="1092520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"The Last of Us" series by Naughty Dog uses a combination of A* pathfinding and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for its enemy AI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500" b="0" i="0" dirty="0">
              <a:solidFill>
                <a:srgbClr val="D1D5DB"/>
              </a:solidFill>
              <a:effectLst/>
              <a:latin typeface="Garamond" panose="02020404030301010803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Enemies use A* to navigate the environment and find the player, while the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is used for player movement and cover systems</a:t>
            </a:r>
          </a:p>
        </p:txBody>
      </p:sp>
    </p:spTree>
    <p:extLst>
      <p:ext uri="{BB962C8B-B14F-4D97-AF65-F5344CB8AC3E}">
        <p14:creationId xmlns:p14="http://schemas.microsoft.com/office/powerpoint/2010/main" val="341730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CFFDBF0-94EE-7898-6073-D5B79CFBA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9124" y="2093360"/>
            <a:ext cx="4578124" cy="2589784"/>
          </a:xfrm>
          <a:prstGeom prst="rect">
            <a:avLst/>
          </a:prstGeom>
        </p:spPr>
      </p:pic>
      <p:pic>
        <p:nvPicPr>
          <p:cNvPr id="4" name="Picture 3" descr="A picture containing outdoor, weapon">
            <a:extLst>
              <a:ext uri="{FF2B5EF4-FFF2-40B4-BE49-F238E27FC236}">
                <a16:creationId xmlns:a16="http://schemas.microsoft.com/office/drawing/2014/main" id="{42AFA3F4-E2B1-568C-E583-12013DFD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3987801" y="-1539706"/>
            <a:ext cx="4216398" cy="11381869"/>
          </a:xfrm>
          <a:prstGeom prst="roundRect">
            <a:avLst/>
          </a:prstGeom>
          <a:solidFill>
            <a:schemeClr val="tx1">
              <a:lumMod val="95000"/>
              <a:lumOff val="5000"/>
              <a:alpha val="6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067350" y="98456"/>
            <a:ext cx="60572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i="0" dirty="0">
                <a:solidFill>
                  <a:schemeClr val="accent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Project IGI</a:t>
            </a:r>
            <a:endParaRPr lang="en-CA" sz="8000" b="1" u="sng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8336-0ABA-36D9-406C-170851D25807}"/>
              </a:ext>
            </a:extLst>
          </p:cNvPr>
          <p:cNvSpPr txBox="1"/>
          <p:nvPr/>
        </p:nvSpPr>
        <p:spPr>
          <a:xfrm>
            <a:off x="624598" y="2381513"/>
            <a:ext cx="109428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"Project IGI" series by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Innerloop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Studio uses a custom pathfinding system that calculates a potential field based on the player's goals and obstacles in the environment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D1D5DB"/>
              </a:solidFill>
              <a:effectLst/>
              <a:latin typeface="Garamond" panose="02020404030301010803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The system then guides the player towards the goal while avoiding obstacles, with additional logic for sneaking and stealth gameplay</a:t>
            </a:r>
          </a:p>
        </p:txBody>
      </p:sp>
    </p:spTree>
    <p:extLst>
      <p:ext uri="{BB962C8B-B14F-4D97-AF65-F5344CB8AC3E}">
        <p14:creationId xmlns:p14="http://schemas.microsoft.com/office/powerpoint/2010/main" val="250690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563880" y="-622156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3268846" y="-2155034"/>
            <a:ext cx="11369295" cy="13331358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197720" y="77936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 b="1" dirty="0">
                <a:solidFill>
                  <a:srgbClr val="114263"/>
                </a:solidFill>
                <a:latin typeface="Lucida Bright" panose="02040602050505020304" pitchFamily="18" charset="0"/>
              </a:rPr>
              <a:t>Conclusion</a:t>
            </a:r>
            <a:endParaRPr lang="en-CA" sz="6000" b="1" dirty="0">
              <a:solidFill>
                <a:srgbClr val="114263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3210017" y="1436886"/>
            <a:ext cx="81870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There are many different pathfinding methods and systems available for game developers to choose from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The best choice depends on the specific needs of the game and the environment it takes place in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By understanding the strengths and weaknesses of different pathfinding methods, developers can create more efficient and effective navigation systems for their games.</a:t>
            </a:r>
          </a:p>
        </p:txBody>
      </p:sp>
    </p:spTree>
    <p:extLst>
      <p:ext uri="{BB962C8B-B14F-4D97-AF65-F5344CB8AC3E}">
        <p14:creationId xmlns:p14="http://schemas.microsoft.com/office/powerpoint/2010/main" val="1689300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47472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2756858" y="-802176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672661" y="693683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2514985"/>
            <a:ext cx="1180127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/>
            <a:endParaRPr lang="en-US" sz="3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aramond" panose="020204040303010108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aramond" panose="020204040303010108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</p:spTree>
    <p:extLst>
      <p:ext uri="{BB962C8B-B14F-4D97-AF65-F5344CB8AC3E}">
        <p14:creationId xmlns:p14="http://schemas.microsoft.com/office/powerpoint/2010/main" val="132315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47472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10292775" y="4447742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87314" y="461013"/>
            <a:ext cx="8993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rPr>
              <a:t>3 Main Types of Pathfinding algorithm</a:t>
            </a:r>
            <a:endParaRPr lang="en-CA" sz="8000" b="1" dirty="0">
              <a:solidFill>
                <a:schemeClr val="bg1">
                  <a:lumMod val="9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4813093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8410903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14831457" y="1661728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3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10292775" y="4447742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672661" y="3509931"/>
            <a:ext cx="3380175" cy="1709337"/>
          </a:xfrm>
          <a:prstGeom prst="roundRect">
            <a:avLst>
              <a:gd name="adj" fmla="val 50000"/>
            </a:avLst>
          </a:prstGeom>
          <a:solidFill>
            <a:srgbClr val="C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554856" y="3509931"/>
            <a:ext cx="3380175" cy="1709337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8437052" y="3509931"/>
            <a:ext cx="3380175" cy="1709337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1FDB0-DE0C-3E89-9C47-A0D2AE5BAAE7}"/>
              </a:ext>
            </a:extLst>
          </p:cNvPr>
          <p:cNvSpPr txBox="1"/>
          <p:nvPr/>
        </p:nvSpPr>
        <p:spPr>
          <a:xfrm>
            <a:off x="287314" y="461013"/>
            <a:ext cx="8993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rPr>
              <a:t>3 Main Types of Pathfinding algorithm</a:t>
            </a:r>
            <a:endParaRPr lang="en-CA" sz="8000" b="1" dirty="0">
              <a:solidFill>
                <a:schemeClr val="bg1">
                  <a:lumMod val="9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0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0" y="0"/>
            <a:ext cx="12225393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>
            <a:off x="3948683" y="386388"/>
            <a:ext cx="8000301" cy="619371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642551" y="386388"/>
            <a:ext cx="3057586" cy="6193712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Navigation</a:t>
            </a:r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CA" sz="36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Mesh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990654" y="9616247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9381443" y="99071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FBACB-8F9F-ABA4-6890-9D7F2CED0631}"/>
              </a:ext>
            </a:extLst>
          </p:cNvPr>
          <p:cNvSpPr txBox="1"/>
          <p:nvPr/>
        </p:nvSpPr>
        <p:spPr>
          <a:xfrm>
            <a:off x="4293524" y="728644"/>
            <a:ext cx="74949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 (</a:t>
            </a:r>
            <a:r>
              <a:rPr lang="en-US" sz="32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) is a built-in pathfinding system in Unity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It works by generating a mesh that represents the walkable surfaces in the scene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Agents can then navigate the mesh to find a path between two points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Advantages: efficient, easy to use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Disadvantages: can be limited in complex environments, requires level design to create the mesh</a:t>
            </a:r>
          </a:p>
        </p:txBody>
      </p:sp>
    </p:spTree>
    <p:extLst>
      <p:ext uri="{BB962C8B-B14F-4D97-AF65-F5344CB8AC3E}">
        <p14:creationId xmlns:p14="http://schemas.microsoft.com/office/powerpoint/2010/main" val="50977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1360701" y="7249000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2CE110-B57D-8CD8-B8F2-88181246DEDA}"/>
              </a:ext>
            </a:extLst>
          </p:cNvPr>
          <p:cNvSpPr/>
          <p:nvPr/>
        </p:nvSpPr>
        <p:spPr>
          <a:xfrm>
            <a:off x="672661" y="3509931"/>
            <a:ext cx="3380175" cy="1709337"/>
          </a:xfrm>
          <a:prstGeom prst="roundRect">
            <a:avLst>
              <a:gd name="adj" fmla="val 50000"/>
            </a:avLst>
          </a:prstGeom>
          <a:solidFill>
            <a:srgbClr val="000000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>
                    <a:lumMod val="9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bg1">
                  <a:lumMod val="9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C2F02C-BF4B-8534-65BB-414701EE498D}"/>
              </a:ext>
            </a:extLst>
          </p:cNvPr>
          <p:cNvSpPr/>
          <p:nvPr/>
        </p:nvSpPr>
        <p:spPr>
          <a:xfrm>
            <a:off x="4554856" y="3509931"/>
            <a:ext cx="3380175" cy="1709337"/>
          </a:xfrm>
          <a:prstGeom prst="roundRect">
            <a:avLst>
              <a:gd name="adj" fmla="val 50000"/>
            </a:avLst>
          </a:prstGeom>
          <a:solidFill>
            <a:srgbClr val="BB3B3B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3D5EF8-93ED-D8BD-5900-63DCD3C3B2C0}"/>
              </a:ext>
            </a:extLst>
          </p:cNvPr>
          <p:cNvSpPr/>
          <p:nvPr/>
        </p:nvSpPr>
        <p:spPr>
          <a:xfrm>
            <a:off x="8437052" y="3509931"/>
            <a:ext cx="3380175" cy="1709337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A63DB-C967-7ABA-0EB7-0FD1FEE5771D}"/>
              </a:ext>
            </a:extLst>
          </p:cNvPr>
          <p:cNvSpPr txBox="1"/>
          <p:nvPr/>
        </p:nvSpPr>
        <p:spPr>
          <a:xfrm>
            <a:off x="287314" y="461013"/>
            <a:ext cx="8993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rPr>
              <a:t>3 Main Types of Pathfinding algorithm</a:t>
            </a:r>
            <a:endParaRPr lang="en-CA" sz="8000" b="1" dirty="0">
              <a:solidFill>
                <a:schemeClr val="bg1">
                  <a:lumMod val="9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53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3876465" y="-1584539"/>
            <a:ext cx="4536192" cy="1153608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59" y="2149019"/>
            <a:ext cx="1087933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is a popular pathfinding algorithm used in many games and applications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It works by expanding a search tree of possible paths, selecting the path with the lowest cost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Cost is determined by a combination of distance to the goal and other factors, such as terrain difficulty or enemy presence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Advantages: flexible, can handle complex environments and obstacles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Disadvantages: can be slow for large maps, requires careful tuning of heuristics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5470668" y="1716150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376518" y="152157"/>
            <a:ext cx="11536084" cy="1563993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54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5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18724598" y="1312104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1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1360701" y="7249000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4A56AC-AF86-F811-3C6C-67F7182DA385}"/>
              </a:ext>
            </a:extLst>
          </p:cNvPr>
          <p:cNvSpPr/>
          <p:nvPr/>
        </p:nvSpPr>
        <p:spPr>
          <a:xfrm>
            <a:off x="672661" y="3509931"/>
            <a:ext cx="3380175" cy="1709337"/>
          </a:xfrm>
          <a:prstGeom prst="roundRect">
            <a:avLst>
              <a:gd name="adj" fmla="val 50000"/>
            </a:avLst>
          </a:prstGeom>
          <a:solidFill>
            <a:srgbClr val="000000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>
                    <a:lumMod val="9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bg1">
                  <a:lumMod val="9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2FFCD6-56BC-7454-C710-AFC92140DE8E}"/>
              </a:ext>
            </a:extLst>
          </p:cNvPr>
          <p:cNvSpPr/>
          <p:nvPr/>
        </p:nvSpPr>
        <p:spPr>
          <a:xfrm>
            <a:off x="4554856" y="3509931"/>
            <a:ext cx="3380175" cy="1709337"/>
          </a:xfrm>
          <a:prstGeom prst="roundRect">
            <a:avLst>
              <a:gd name="adj" fmla="val 50000"/>
            </a:avLst>
          </a:prstGeom>
          <a:solidFill>
            <a:srgbClr val="000000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>
                    <a:lumMod val="9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bg1">
                  <a:lumMod val="9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FBD366-3747-7B53-7DAE-3F963EA49587}"/>
              </a:ext>
            </a:extLst>
          </p:cNvPr>
          <p:cNvSpPr/>
          <p:nvPr/>
        </p:nvSpPr>
        <p:spPr>
          <a:xfrm>
            <a:off x="8437052" y="3509931"/>
            <a:ext cx="3380175" cy="1709337"/>
          </a:xfrm>
          <a:prstGeom prst="roundRect">
            <a:avLst>
              <a:gd name="adj" fmla="val 50000"/>
            </a:avLst>
          </a:prstGeom>
          <a:solidFill>
            <a:srgbClr val="C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8D5BD-4444-CD89-E393-6B8AE6BCB7EE}"/>
              </a:ext>
            </a:extLst>
          </p:cNvPr>
          <p:cNvSpPr txBox="1"/>
          <p:nvPr/>
        </p:nvSpPr>
        <p:spPr>
          <a:xfrm>
            <a:off x="287314" y="461013"/>
            <a:ext cx="8993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rPr>
              <a:t>3 Main Types of Pathfinding algorithm</a:t>
            </a:r>
            <a:endParaRPr lang="en-CA" sz="8000" b="1" dirty="0">
              <a:solidFill>
                <a:schemeClr val="bg1">
                  <a:lumMod val="9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1227369" y="-716380"/>
            <a:ext cx="6158754" cy="823697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93207" y="578124"/>
            <a:ext cx="72067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Recast Navigation is a pathfinding library developed by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Mikko</a:t>
            </a:r>
            <a:r>
              <a:rPr lang="en-US" sz="2800" b="0" i="0" dirty="0">
                <a:effectLst/>
                <a:latin typeface="Garamond" panose="02020404030301010803" pitchFamily="18" charset="0"/>
              </a:rPr>
              <a:t>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Mononen</a:t>
            </a:r>
            <a:endParaRPr lang="en-US" sz="2800" b="0" i="0" dirty="0">
              <a:effectLst/>
              <a:latin typeface="Garamond" panose="02020404030301010803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It works by generating a navigation mesh similar to Unity's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effectLst/>
                <a:latin typeface="Garamond" panose="02020404030301010803" pitchFamily="18" charset="0"/>
              </a:rPr>
              <a:t>, but with more advanced features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Agents can then navigate the mesh using A* or other algorithms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Advantages: more flexible and powerful than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effectLst/>
                <a:latin typeface="Garamond" panose="02020404030301010803" pitchFamily="18" charset="0"/>
              </a:rPr>
              <a:t>, can handle dynamic obstacles and complex terrains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Disadvantages: can be more complex to set up and use, may require more memory and processing power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10447511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-43764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8875063" y="322727"/>
            <a:ext cx="3128677" cy="6158755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BAE9AF-09EA-B864-8EFC-BBC779D3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2213" y="-4951738"/>
            <a:ext cx="6859118" cy="3858254"/>
          </a:xfrm>
          <a:prstGeom prst="rect">
            <a:avLst/>
          </a:prstGeom>
        </p:spPr>
      </p:pic>
      <p:pic>
        <p:nvPicPr>
          <p:cNvPr id="12" name="Picture 11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4BD8AB7-1B17-FF9E-3DA2-19146C38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4403" y="7561552"/>
            <a:ext cx="7206709" cy="3891623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638FB5-DD28-4524-CA59-21A9C3F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778" y="-4792100"/>
            <a:ext cx="5904429" cy="3810000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0CFFD-748C-E130-BA32-558F62BD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217" y="7561552"/>
            <a:ext cx="5857244" cy="425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1055</Words>
  <Application>Microsoft Office PowerPoint</Application>
  <PresentationFormat>Widescreen</PresentationFormat>
  <Paragraphs>112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Felix Titling</vt:lpstr>
      <vt:lpstr>Garamond</vt:lpstr>
      <vt:lpstr>Lucida Bright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Trivedi</dc:creator>
  <cp:lastModifiedBy>Ravi Trivedi</cp:lastModifiedBy>
  <cp:revision>7</cp:revision>
  <dcterms:created xsi:type="dcterms:W3CDTF">2023-03-30T12:56:23Z</dcterms:created>
  <dcterms:modified xsi:type="dcterms:W3CDTF">2023-03-30T19:34:54Z</dcterms:modified>
</cp:coreProperties>
</file>